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9" r:id="rId28"/>
    <p:sldId id="288" r:id="rId29"/>
    <p:sldId id="290"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280" autoAdjust="0"/>
  </p:normalViewPr>
  <p:slideViewPr>
    <p:cSldViewPr showGuides="1">
      <p:cViewPr varScale="1">
        <p:scale>
          <a:sx n="65" d="100"/>
          <a:sy n="65" d="100"/>
        </p:scale>
        <p:origin x="712" y="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Elements of Writing,</a:t>
            </a:r>
            <a:r>
              <a:rPr lang="en-US" baseline="0" dirty="0" smtClean="0"/>
              <a:t> pp. 738-751.  Review specific/highlighted sections.  Try Exercises 1 and 2, pp. 741-742</a:t>
            </a:r>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72485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a:t>
            </a:r>
            <a:r>
              <a:rPr lang="en-US" baseline="0" dirty="0" smtClean="0"/>
              <a:t> of Writing, pp. 637-</a:t>
            </a:r>
          </a:p>
          <a:p>
            <a:r>
              <a:rPr lang="en-US" baseline="0" dirty="0" smtClean="0"/>
              <a:t>correct answer is A</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27182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52174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is</a:t>
            </a:r>
            <a:r>
              <a:rPr lang="en-US" baseline="0" dirty="0" smtClean="0"/>
              <a:t> the correct answer.  Elements of Writing, pp. 590-592</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74156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a:t>
            </a:r>
            <a:r>
              <a:rPr lang="en-US" baseline="0" dirty="0" smtClean="0"/>
              <a:t> answer is C</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95211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D.  No</a:t>
            </a:r>
            <a:r>
              <a:rPr lang="en-US" baseline="0" dirty="0" smtClean="0"/>
              <a:t> independent clause on the first side of the semicolon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58788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329452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a:t>
            </a:r>
            <a:r>
              <a:rPr lang="en-US" baseline="0" dirty="0" smtClean="0"/>
              <a:t> answer is C.</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9679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additional info, Elements of Writing, pp.619-</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170207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a:t>
            </a:r>
            <a:r>
              <a:rPr lang="en-US" baseline="0" dirty="0" smtClean="0"/>
              <a:t> answer is C. subject of the sentence is works.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163624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3/2/2020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3/2/2020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12 Must-Know SAT Grammar Rules</a:t>
            </a:r>
            <a:endParaRPr lang="en-US" dirty="0"/>
          </a:p>
        </p:txBody>
      </p:sp>
      <p:sp>
        <p:nvSpPr>
          <p:cNvPr id="3" name="Subtitle 2"/>
          <p:cNvSpPr>
            <a:spLocks noGrp="1"/>
          </p:cNvSpPr>
          <p:nvPr>
            <p:ph type="subTitle" idx="1"/>
          </p:nvPr>
        </p:nvSpPr>
        <p:spPr/>
        <p:txBody>
          <a:bodyPr/>
          <a:lstStyle/>
          <a:p>
            <a:r>
              <a:rPr lang="en-US" dirty="0"/>
              <a:t>	</a:t>
            </a:r>
            <a:r>
              <a:rPr lang="en-US" dirty="0" smtClean="0"/>
              <a:t>You can do this!</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85800"/>
          </a:xfrm>
        </p:spPr>
        <p:txBody>
          <a:bodyPr>
            <a:normAutofit fontScale="90000"/>
          </a:bodyPr>
          <a:lstStyle/>
          <a:p>
            <a:endParaRPr lang="en-US" dirty="0"/>
          </a:p>
        </p:txBody>
      </p:sp>
      <p:sp>
        <p:nvSpPr>
          <p:cNvPr id="3" name="Content Placeholder 2"/>
          <p:cNvSpPr>
            <a:spLocks noGrp="1"/>
          </p:cNvSpPr>
          <p:nvPr>
            <p:ph sz="half" idx="1"/>
          </p:nvPr>
        </p:nvSpPr>
        <p:spPr/>
        <p:txBody>
          <a:bodyPr>
            <a:normAutofit fontScale="92500"/>
          </a:bodyPr>
          <a:lstStyle/>
          <a:p>
            <a:r>
              <a:rPr lang="en-US" dirty="0"/>
              <a:t>An appositive is a descriptive phrase that doesn't include a verb. Similar to a non-restrictive clause, </a:t>
            </a:r>
            <a:r>
              <a:rPr lang="en-US" b="1" dirty="0"/>
              <a:t>an appositive can be removed without changing the meaning of the sentence</a:t>
            </a:r>
            <a:r>
              <a:rPr lang="en-US" dirty="0"/>
              <a:t>. Here's an example with the appositive underlined</a:t>
            </a:r>
            <a:r>
              <a:rPr lang="en-US" dirty="0" smtClean="0"/>
              <a:t>: Val</a:t>
            </a:r>
            <a:r>
              <a:rPr lang="en-US" dirty="0"/>
              <a:t>, </a:t>
            </a:r>
            <a:r>
              <a:rPr lang="en-US" u="sng" dirty="0"/>
              <a:t>a Wisconsin native</a:t>
            </a:r>
            <a:r>
              <a:rPr lang="en-US" dirty="0"/>
              <a:t>, loves fried cheese curds.</a:t>
            </a:r>
          </a:p>
          <a:p>
            <a:r>
              <a:rPr lang="en-US" dirty="0"/>
              <a:t>If we get rid of the appositive, the sentence still has the same meaning:</a:t>
            </a:r>
          </a:p>
          <a:p>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dirty="0" smtClean="0"/>
              <a:t>SAT Example:</a:t>
            </a:r>
          </a:p>
          <a:p>
            <a:pPr marL="0" indent="0">
              <a:buNone/>
            </a:pPr>
            <a:r>
              <a:rPr lang="en-US" dirty="0" err="1" smtClean="0"/>
              <a:t>Saquieros</a:t>
            </a:r>
            <a:r>
              <a:rPr lang="en-US" dirty="0" smtClean="0"/>
              <a:t> painted the final section of the mural, the centerpiece at night.</a:t>
            </a:r>
          </a:p>
          <a:p>
            <a:pPr marL="457200" indent="-457200">
              <a:buAutoNum type="alphaUcPeriod"/>
            </a:pPr>
            <a:r>
              <a:rPr lang="en-US" dirty="0" smtClean="0"/>
              <a:t>NO CHANGE</a:t>
            </a:r>
            <a:br>
              <a:rPr lang="en-US" dirty="0" smtClean="0"/>
            </a:br>
            <a:endParaRPr lang="en-US" dirty="0" smtClean="0"/>
          </a:p>
          <a:p>
            <a:pPr marL="457200" indent="-457200">
              <a:buAutoNum type="alphaUcPeriod"/>
            </a:pPr>
            <a:r>
              <a:rPr lang="en-US" dirty="0"/>
              <a:t> </a:t>
            </a:r>
            <a:r>
              <a:rPr lang="en-US" dirty="0" smtClean="0"/>
              <a:t>centerpiece,</a:t>
            </a:r>
          </a:p>
          <a:p>
            <a:pPr marL="457200" indent="-457200">
              <a:buAutoNum type="alphaUcPeriod"/>
            </a:pPr>
            <a:r>
              <a:rPr lang="en-US" dirty="0" smtClean="0"/>
              <a:t>centerpiece:</a:t>
            </a:r>
          </a:p>
          <a:p>
            <a:pPr marL="457200" indent="-457200">
              <a:buAutoNum type="alphaUcPeriod"/>
            </a:pPr>
            <a:r>
              <a:rPr lang="en-US" dirty="0" smtClean="0"/>
              <a:t>centerpiece--</a:t>
            </a:r>
          </a:p>
          <a:p>
            <a:pPr marL="457200" indent="-457200">
              <a:buAutoNum type="alphaUcPeriod"/>
            </a:pPr>
            <a:endParaRPr lang="en-US" dirty="0"/>
          </a:p>
        </p:txBody>
      </p:sp>
    </p:spTree>
    <p:extLst>
      <p:ext uri="{BB962C8B-B14F-4D97-AF65-F5344CB8AC3E}">
        <p14:creationId xmlns:p14="http://schemas.microsoft.com/office/powerpoint/2010/main" val="187248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#6:  Commas cannot separate two complete thoughts.</a:t>
            </a:r>
            <a:endParaRPr lang="en-US" dirty="0"/>
          </a:p>
        </p:txBody>
      </p:sp>
      <p:sp>
        <p:nvSpPr>
          <p:cNvPr id="3" name="Content Placeholder 2"/>
          <p:cNvSpPr>
            <a:spLocks noGrp="1"/>
          </p:cNvSpPr>
          <p:nvPr>
            <p:ph sz="half" idx="1"/>
          </p:nvPr>
        </p:nvSpPr>
        <p:spPr>
          <a:xfrm>
            <a:off x="531812" y="1473200"/>
            <a:ext cx="5943599" cy="5384800"/>
          </a:xfrm>
        </p:spPr>
        <p:txBody>
          <a:bodyPr>
            <a:normAutofit fontScale="85000" lnSpcReduction="20000"/>
          </a:bodyPr>
          <a:lstStyle/>
          <a:p>
            <a:r>
              <a:rPr lang="en-US" dirty="0" smtClean="0"/>
              <a:t>A</a:t>
            </a:r>
            <a:r>
              <a:rPr lang="en-US" dirty="0"/>
              <a:t> comma splice is when </a:t>
            </a:r>
            <a:r>
              <a:rPr lang="en-US" b="1" dirty="0"/>
              <a:t>two independent clauses, or complete thoughts, are separated by a comma</a:t>
            </a:r>
            <a:r>
              <a:rPr lang="en-US" dirty="0"/>
              <a:t>, and comma splices create a grammatical error known as a run-on sentence. A run-on sentence occurs when two or more independent clauses aren't separated by the correct punctuation. Here’s an example of a comma splice:</a:t>
            </a:r>
          </a:p>
          <a:p>
            <a:pPr marL="0" indent="0">
              <a:buNone/>
            </a:pPr>
            <a:r>
              <a:rPr lang="en-US" b="1" dirty="0" smtClean="0"/>
              <a:t>Incorrect: </a:t>
            </a:r>
            <a:r>
              <a:rPr lang="en-US" dirty="0" smtClean="0"/>
              <a:t>Ken </a:t>
            </a:r>
            <a:r>
              <a:rPr lang="en-US" dirty="0"/>
              <a:t>likes Selena Gomez, she is his favorite singer. </a:t>
            </a:r>
          </a:p>
          <a:p>
            <a:r>
              <a:rPr lang="en-US" dirty="0"/>
              <a:t>The clauses before and after the comma are complete thoughts that could stand alone as sentences. There are a few ways to correct a comma splice. You can put a conjunction after the </a:t>
            </a:r>
            <a:r>
              <a:rPr lang="en-US" dirty="0" smtClean="0"/>
              <a:t>comma:</a:t>
            </a:r>
          </a:p>
          <a:p>
            <a:pPr marL="0" indent="0">
              <a:buNone/>
            </a:pPr>
            <a:r>
              <a:rPr lang="en-US" b="1" dirty="0" smtClean="0"/>
              <a:t>Correct: </a:t>
            </a:r>
            <a:r>
              <a:rPr lang="en-US" dirty="0" smtClean="0"/>
              <a:t>Ken </a:t>
            </a:r>
            <a:r>
              <a:rPr lang="en-US" dirty="0"/>
              <a:t>likes Selena Gomez, and she is his favorite singer.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1701800"/>
            <a:ext cx="4343400" cy="4699000"/>
          </a:xfrm>
        </p:spPr>
      </p:pic>
    </p:spTree>
    <p:extLst>
      <p:ext uri="{BB962C8B-B14F-4D97-AF65-F5344CB8AC3E}">
        <p14:creationId xmlns:p14="http://schemas.microsoft.com/office/powerpoint/2010/main" val="3323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609600"/>
            <a:ext cx="10157354" cy="1397000"/>
          </a:xfrm>
        </p:spPr>
        <p:txBody>
          <a:bodyPr/>
          <a:lstStyle/>
          <a:p>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7310" y="1348754"/>
            <a:ext cx="4637928" cy="4823446"/>
          </a:xfrm>
        </p:spPr>
      </p:pic>
      <p:sp>
        <p:nvSpPr>
          <p:cNvPr id="4" name="Content Placeholder 3"/>
          <p:cNvSpPr>
            <a:spLocks noGrp="1"/>
          </p:cNvSpPr>
          <p:nvPr>
            <p:ph sz="half" idx="2"/>
          </p:nvPr>
        </p:nvSpPr>
        <p:spPr>
          <a:xfrm>
            <a:off x="6297559" y="1219200"/>
            <a:ext cx="4977104" cy="4953000"/>
          </a:xfrm>
        </p:spPr>
        <p:txBody>
          <a:bodyPr>
            <a:normAutofit lnSpcReduction="10000"/>
          </a:bodyPr>
          <a:lstStyle/>
          <a:p>
            <a:r>
              <a:rPr lang="en-US" dirty="0" smtClean="0"/>
              <a:t>SAT Example:</a:t>
            </a:r>
          </a:p>
          <a:p>
            <a:pPr marL="0" indent="0">
              <a:buNone/>
            </a:pPr>
            <a:r>
              <a:rPr lang="en-US" dirty="0" smtClean="0"/>
              <a:t>The couch and chairs, in keeping with the style of the time, are characterized by elegantly curved arms and legs</a:t>
            </a:r>
            <a:r>
              <a:rPr lang="en-US" u="sng" dirty="0" smtClean="0"/>
              <a:t>, they </a:t>
            </a:r>
            <a:r>
              <a:rPr lang="en-US" dirty="0" smtClean="0"/>
              <a:t>are covered in luxurious velvet.</a:t>
            </a:r>
            <a:endParaRPr lang="en-US" dirty="0"/>
          </a:p>
          <a:p>
            <a:pPr marL="457200" indent="-457200">
              <a:buAutoNum type="alphaUcPeriod"/>
            </a:pPr>
            <a:r>
              <a:rPr lang="en-US" dirty="0" smtClean="0"/>
              <a:t>NO CHANGE</a:t>
            </a:r>
          </a:p>
          <a:p>
            <a:pPr marL="457200" indent="-457200">
              <a:buAutoNum type="alphaUcPeriod"/>
            </a:pPr>
            <a:r>
              <a:rPr lang="en-US" dirty="0" smtClean="0"/>
              <a:t>legs, the couch and chairs</a:t>
            </a:r>
          </a:p>
          <a:p>
            <a:pPr marL="457200" indent="-457200">
              <a:buAutoNum type="alphaUcPeriod"/>
            </a:pPr>
            <a:r>
              <a:rPr lang="en-US" dirty="0" smtClean="0"/>
              <a:t>legs, and </a:t>
            </a:r>
          </a:p>
          <a:p>
            <a:pPr marL="457200" indent="-457200">
              <a:buAutoNum type="alphaUcPeriod"/>
            </a:pPr>
            <a:r>
              <a:rPr lang="en-US" dirty="0" smtClean="0"/>
              <a:t>legs, </a:t>
            </a:r>
          </a:p>
        </p:txBody>
      </p:sp>
    </p:spTree>
    <p:extLst>
      <p:ext uri="{BB962C8B-B14F-4D97-AF65-F5344CB8AC3E}">
        <p14:creationId xmlns:p14="http://schemas.microsoft.com/office/powerpoint/2010/main" val="1483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#7: Semicolons separate complete thoughts.</a:t>
            </a:r>
            <a:endParaRPr lang="en-US" dirty="0"/>
          </a:p>
        </p:txBody>
      </p:sp>
      <p:sp>
        <p:nvSpPr>
          <p:cNvPr id="3" name="Content Placeholder 2"/>
          <p:cNvSpPr>
            <a:spLocks noGrp="1"/>
          </p:cNvSpPr>
          <p:nvPr>
            <p:ph sz="half" idx="1"/>
          </p:nvPr>
        </p:nvSpPr>
        <p:spPr>
          <a:xfrm>
            <a:off x="1117309" y="1701800"/>
            <a:ext cx="4977104" cy="5080000"/>
          </a:xfrm>
        </p:spPr>
        <p:txBody>
          <a:bodyPr>
            <a:normAutofit fontScale="70000" lnSpcReduction="20000"/>
          </a:bodyPr>
          <a:lstStyle/>
          <a:p>
            <a:r>
              <a:rPr lang="en-US" b="1" dirty="0"/>
              <a:t>S</a:t>
            </a:r>
            <a:r>
              <a:rPr lang="en-US" b="1" dirty="0" smtClean="0"/>
              <a:t>emicolons </a:t>
            </a:r>
            <a:r>
              <a:rPr lang="en-US" b="1" dirty="0"/>
              <a:t>function like periods; they separate two independent clauses</a:t>
            </a:r>
            <a:r>
              <a:rPr lang="en-US" dirty="0"/>
              <a:t>. You should be able to replace semicolons with periods. On the SAT, you may find a randomly placed semicolon, or you may need to replace a comma with a semicolon to fix a comma splice. Here are example sentences with semicolons used correctly and incorrectly: </a:t>
            </a:r>
            <a:endParaRPr lang="en-US" dirty="0" smtClean="0"/>
          </a:p>
          <a:p>
            <a:r>
              <a:rPr lang="en-US" b="1" dirty="0" smtClean="0"/>
              <a:t>Incorrect</a:t>
            </a:r>
            <a:r>
              <a:rPr lang="en-US" b="1" dirty="0"/>
              <a:t>:</a:t>
            </a:r>
            <a:r>
              <a:rPr lang="en-US" dirty="0"/>
              <a:t> Because Teresa wanted to please her family; she became a doctor.</a:t>
            </a:r>
          </a:p>
          <a:p>
            <a:r>
              <a:rPr lang="en-US" b="1" dirty="0"/>
              <a:t>Correct:</a:t>
            </a:r>
            <a:r>
              <a:rPr lang="en-US" dirty="0"/>
              <a:t> Teresa wanted to please her family; she became a doctor.</a:t>
            </a:r>
            <a:r>
              <a:rPr lang="en-US" b="1" dirty="0"/>
              <a:t> </a:t>
            </a:r>
            <a:endParaRPr lang="en-US" dirty="0"/>
          </a:p>
          <a:p>
            <a:r>
              <a:rPr lang="en-US" dirty="0"/>
              <a:t>The second sentence is correct because the clauses on both sides of the semicolon are independent and could stand alone as sentences.</a:t>
            </a:r>
          </a:p>
          <a:p>
            <a:pPr marL="0" indent="0">
              <a:buNone/>
            </a:pPr>
            <a:r>
              <a:rPr lang="en-US" dirty="0"/>
              <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Tree>
    <p:extLst>
      <p:ext uri="{BB962C8B-B14F-4D97-AF65-F5344CB8AC3E}">
        <p14:creationId xmlns:p14="http://schemas.microsoft.com/office/powerpoint/2010/main" val="12676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endParaRPr lang="en-US" dirty="0"/>
          </a:p>
        </p:txBody>
      </p:sp>
      <p:sp>
        <p:nvSpPr>
          <p:cNvPr id="3" name="Content Placeholder 2"/>
          <p:cNvSpPr>
            <a:spLocks noGrp="1"/>
          </p:cNvSpPr>
          <p:nvPr>
            <p:ph sz="half" idx="1"/>
          </p:nvPr>
        </p:nvSpPr>
        <p:spPr>
          <a:xfrm>
            <a:off x="1117309" y="1066800"/>
            <a:ext cx="4977104" cy="5105400"/>
          </a:xfrm>
        </p:spPr>
        <p:txBody>
          <a:bodyPr>
            <a:normAutofit lnSpcReduction="10000"/>
          </a:bodyPr>
          <a:lstStyle/>
          <a:p>
            <a:r>
              <a:rPr lang="en-US" dirty="0" smtClean="0"/>
              <a:t>An </a:t>
            </a:r>
            <a:r>
              <a:rPr lang="en-US" b="1" dirty="0" smtClean="0"/>
              <a:t>independent clause </a:t>
            </a:r>
            <a:r>
              <a:rPr lang="en-US" dirty="0" smtClean="0"/>
              <a:t>has a subject and a verb and expresses a complete thought. It can stand by itself as a sentence.</a:t>
            </a:r>
          </a:p>
          <a:p>
            <a:r>
              <a:rPr lang="en-US" dirty="0" smtClean="0"/>
              <a:t>The outfielders were missing fly balls.</a:t>
            </a:r>
          </a:p>
          <a:p>
            <a:r>
              <a:rPr lang="en-US" dirty="0" smtClean="0"/>
              <a:t>The infielders were throwing wildly.</a:t>
            </a:r>
          </a:p>
          <a:p>
            <a:r>
              <a:rPr lang="en-US" dirty="0" smtClean="0"/>
              <a:t>The outfielders were missing fly balls; the infielders were throwing wildly.</a:t>
            </a:r>
          </a:p>
          <a:p>
            <a:endParaRPr lang="en-US" dirty="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SAT Example:</a:t>
            </a:r>
          </a:p>
          <a:p>
            <a:pPr marL="0" indent="0">
              <a:buNone/>
            </a:pPr>
            <a:r>
              <a:rPr lang="en-US" dirty="0" smtClean="0">
                <a:latin typeface="Times New Roman" panose="02020603050405020304" pitchFamily="18" charset="0"/>
                <a:cs typeface="Times New Roman" panose="02020603050405020304" pitchFamily="18" charset="0"/>
              </a:rPr>
              <a:t>Living independently and demonstrating an intense work </a:t>
            </a:r>
            <a:r>
              <a:rPr lang="en-US" u="sng" dirty="0" smtClean="0">
                <a:latin typeface="Times New Roman" panose="02020603050405020304" pitchFamily="18" charset="0"/>
                <a:cs typeface="Times New Roman" panose="02020603050405020304" pitchFamily="18" charset="0"/>
              </a:rPr>
              <a:t>ethic; </a:t>
            </a:r>
            <a:r>
              <a:rPr lang="en-US" dirty="0" smtClean="0">
                <a:latin typeface="Times New Roman" panose="02020603050405020304" pitchFamily="18" charset="0"/>
                <a:cs typeface="Times New Roman" panose="02020603050405020304" pitchFamily="18" charset="0"/>
              </a:rPr>
              <a:t>the Harvey girls became known as a transformative force in the American West.</a:t>
            </a:r>
          </a:p>
          <a:p>
            <a:pPr marL="457200" indent="-457200">
              <a:buAutoNum type="alphaUcPeriod"/>
            </a:pPr>
            <a:r>
              <a:rPr lang="en-US" dirty="0" smtClean="0">
                <a:latin typeface="Times New Roman" panose="02020603050405020304" pitchFamily="18" charset="0"/>
                <a:cs typeface="Times New Roman" panose="02020603050405020304" pitchFamily="18" charset="0"/>
              </a:rPr>
              <a:t>NO CHANGE</a:t>
            </a:r>
          </a:p>
          <a:p>
            <a:pPr marL="457200" indent="-457200">
              <a:buAutoNum type="alphaUcPeriod"/>
            </a:pPr>
            <a:r>
              <a:rPr lang="en-US" dirty="0" smtClean="0">
                <a:latin typeface="Times New Roman" panose="02020603050405020304" pitchFamily="18" charset="0"/>
                <a:cs typeface="Times New Roman" panose="02020603050405020304" pitchFamily="18" charset="0"/>
              </a:rPr>
              <a:t>ethic:</a:t>
            </a:r>
          </a:p>
          <a:p>
            <a:pPr marL="457200" indent="-457200">
              <a:buAutoNum type="alphaUcPeriod"/>
            </a:pPr>
            <a:r>
              <a:rPr lang="en-US" dirty="0" smtClean="0">
                <a:latin typeface="Times New Roman" panose="02020603050405020304" pitchFamily="18" charset="0"/>
                <a:cs typeface="Times New Roman" panose="02020603050405020304" pitchFamily="18" charset="0"/>
              </a:rPr>
              <a:t> ethic, and</a:t>
            </a:r>
          </a:p>
          <a:p>
            <a:pPr marL="457200" indent="-457200">
              <a:buAutoNum type="alphaUcPeriod"/>
            </a:pPr>
            <a:r>
              <a:rPr lang="en-US" dirty="0" smtClean="0">
                <a:latin typeface="Times New Roman" panose="02020603050405020304" pitchFamily="18" charset="0"/>
                <a:cs typeface="Times New Roman" panose="02020603050405020304" pitchFamily="18" charset="0"/>
              </a:rPr>
              <a:t>ethic,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28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#8: A colon must come after an independent clause.</a:t>
            </a:r>
            <a:endParaRPr lang="en-US" dirty="0"/>
          </a:p>
        </p:txBody>
      </p:sp>
      <p:sp>
        <p:nvSpPr>
          <p:cNvPr id="3" name="Content Placeholder 2"/>
          <p:cNvSpPr>
            <a:spLocks noGrp="1"/>
          </p:cNvSpPr>
          <p:nvPr>
            <p:ph sz="half" idx="1"/>
          </p:nvPr>
        </p:nvSpPr>
        <p:spPr>
          <a:xfrm>
            <a:off x="1232042" y="1905000"/>
            <a:ext cx="4977104" cy="4775200"/>
          </a:xfrm>
        </p:spPr>
        <p:txBody>
          <a:bodyPr>
            <a:normAutofit fontScale="70000" lnSpcReduction="20000"/>
          </a:bodyPr>
          <a:lstStyle/>
          <a:p>
            <a:r>
              <a:rPr lang="en-US" dirty="0"/>
              <a:t>Colons are usually used to introduce lists or explanations. The key rule for colons is that </a:t>
            </a:r>
            <a:r>
              <a:rPr lang="en-US" b="1" dirty="0"/>
              <a:t>they must come after a complete sentence</a:t>
            </a:r>
            <a:r>
              <a:rPr lang="en-US" dirty="0"/>
              <a:t>. If you end the sentence where the colon is placed, the sentence should make sense and be a complete thought.</a:t>
            </a:r>
            <a:r>
              <a:rPr lang="en-US" b="1" dirty="0"/>
              <a:t> </a:t>
            </a:r>
            <a:endParaRPr lang="en-US" dirty="0"/>
          </a:p>
          <a:p>
            <a:r>
              <a:rPr lang="en-US" b="1" dirty="0"/>
              <a:t>Incorrect:</a:t>
            </a:r>
            <a:r>
              <a:rPr lang="en-US" dirty="0"/>
              <a:t> </a:t>
            </a:r>
            <a:r>
              <a:rPr lang="en-US" dirty="0" err="1"/>
              <a:t>Meena</a:t>
            </a:r>
            <a:r>
              <a:rPr lang="en-US" dirty="0"/>
              <a:t> enjoys multiple genres of music like: alternative, rap, heavy metal, and country.</a:t>
            </a:r>
          </a:p>
          <a:p>
            <a:r>
              <a:rPr lang="en-US" b="1" dirty="0"/>
              <a:t>Correct: </a:t>
            </a:r>
            <a:r>
              <a:rPr lang="en-US" dirty="0" err="1"/>
              <a:t>Meena</a:t>
            </a:r>
            <a:r>
              <a:rPr lang="en-US" dirty="0"/>
              <a:t> enjoys multiple genres of music: alternative, rap, heavy metal, and country.</a:t>
            </a:r>
            <a:r>
              <a:rPr lang="en-US" b="1" dirty="0"/>
              <a:t> </a:t>
            </a:r>
            <a:endParaRPr lang="en-US" b="1" dirty="0" smtClean="0"/>
          </a:p>
          <a:p>
            <a:r>
              <a:rPr lang="en-US" b="1" dirty="0" smtClean="0"/>
              <a:t>Correct:  </a:t>
            </a:r>
            <a:r>
              <a:rPr lang="en-US" i="1" dirty="0"/>
              <a:t>You know what to do: practice</a:t>
            </a:r>
            <a:r>
              <a:rPr lang="en-US" i="1" dirty="0" smtClean="0"/>
              <a:t>.</a:t>
            </a:r>
          </a:p>
          <a:p>
            <a:r>
              <a:rPr lang="en-US" b="1" dirty="0" smtClean="0"/>
              <a:t>Correct: </a:t>
            </a:r>
            <a:r>
              <a:rPr lang="en-US" i="1" dirty="0"/>
              <a:t>He got what he worked for: he really earned that promotion.</a:t>
            </a:r>
            <a:endParaRPr lang="en-US" b="1" dirty="0"/>
          </a:p>
          <a:p>
            <a:pPr marL="0" indent="0">
              <a:buNone/>
            </a:pPr>
            <a:r>
              <a:rPr lang="en-US" dirty="0"/>
              <a:t/>
            </a:r>
            <a:br>
              <a:rPr lang="en-US" dirty="0"/>
            </a:b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7613" y="1473200"/>
            <a:ext cx="4976812" cy="4394199"/>
          </a:xfrm>
        </p:spPr>
      </p:pic>
    </p:spTree>
    <p:extLst>
      <p:ext uri="{BB962C8B-B14F-4D97-AF65-F5344CB8AC3E}">
        <p14:creationId xmlns:p14="http://schemas.microsoft.com/office/powerpoint/2010/main" val="17281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81956" y="2070100"/>
            <a:ext cx="3848100" cy="3733800"/>
          </a:xfrm>
        </p:spPr>
      </p:pic>
      <p:sp>
        <p:nvSpPr>
          <p:cNvPr id="4" name="Content Placeholder 3"/>
          <p:cNvSpPr>
            <a:spLocks noGrp="1"/>
          </p:cNvSpPr>
          <p:nvPr>
            <p:ph sz="half" idx="2"/>
          </p:nvPr>
        </p:nvSpPr>
        <p:spPr/>
        <p:txBody>
          <a:bodyPr>
            <a:normAutofit lnSpcReduction="10000"/>
          </a:bodyPr>
          <a:lstStyle/>
          <a:p>
            <a:pPr marL="0" indent="0">
              <a:buNone/>
            </a:pPr>
            <a:r>
              <a:rPr lang="en-US" dirty="0" smtClean="0"/>
              <a:t>SAT Example:  Over time, I’ve gotten to know several of my </a:t>
            </a:r>
            <a:r>
              <a:rPr lang="en-US" dirty="0" err="1" smtClean="0"/>
              <a:t>coworking</a:t>
            </a:r>
            <a:r>
              <a:rPr lang="en-US" dirty="0" smtClean="0"/>
              <a:t> </a:t>
            </a:r>
            <a:r>
              <a:rPr lang="en-US" u="sng" dirty="0" smtClean="0"/>
              <a:t>colleagues:  </a:t>
            </a:r>
            <a:r>
              <a:rPr lang="en-US" dirty="0" smtClean="0"/>
              <a:t>another website developer, a graphic designer, a freelance writer, and several code developers.</a:t>
            </a:r>
          </a:p>
          <a:p>
            <a:pPr marL="457200" indent="-457200">
              <a:buAutoNum type="alphaUcPeriod"/>
            </a:pPr>
            <a:r>
              <a:rPr lang="en-US" dirty="0" smtClean="0"/>
              <a:t>NO CHANGE</a:t>
            </a:r>
          </a:p>
          <a:p>
            <a:pPr marL="457200" indent="-457200">
              <a:buAutoNum type="alphaUcPeriod"/>
            </a:pPr>
            <a:r>
              <a:rPr lang="en-US" dirty="0" smtClean="0"/>
              <a:t>colleagues;</a:t>
            </a:r>
          </a:p>
          <a:p>
            <a:pPr marL="457200" indent="-457200">
              <a:buAutoNum type="alphaUcPeriod"/>
            </a:pPr>
            <a:r>
              <a:rPr lang="en-US" dirty="0" smtClean="0"/>
              <a:t>colleagues,</a:t>
            </a:r>
          </a:p>
          <a:p>
            <a:pPr marL="457200" indent="-457200">
              <a:buAutoNum type="alphaUcPeriod"/>
            </a:pPr>
            <a:r>
              <a:rPr lang="en-US" dirty="0" smtClean="0"/>
              <a:t>colleagues</a:t>
            </a:r>
          </a:p>
          <a:p>
            <a:pPr marL="0" indent="0">
              <a:buNone/>
            </a:pPr>
            <a:endParaRPr lang="en-US" dirty="0"/>
          </a:p>
        </p:txBody>
      </p:sp>
    </p:spTree>
    <p:extLst>
      <p:ext uri="{BB962C8B-B14F-4D97-AF65-F5344CB8AC3E}">
        <p14:creationId xmlns:p14="http://schemas.microsoft.com/office/powerpoint/2010/main" val="87236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 #9:  Use apostrophes to form possessives.</a:t>
            </a:r>
            <a:endParaRPr lang="en-US" sz="4000" dirty="0"/>
          </a:p>
        </p:txBody>
      </p:sp>
      <p:sp>
        <p:nvSpPr>
          <p:cNvPr id="3" name="Content Placeholder 2"/>
          <p:cNvSpPr>
            <a:spLocks noGrp="1"/>
          </p:cNvSpPr>
          <p:nvPr>
            <p:ph sz="half" idx="1"/>
          </p:nvPr>
        </p:nvSpPr>
        <p:spPr>
          <a:xfrm>
            <a:off x="1117309" y="1371600"/>
            <a:ext cx="4977104" cy="5486400"/>
          </a:xfrm>
        </p:spPr>
        <p:txBody>
          <a:bodyPr>
            <a:normAutofit fontScale="70000" lnSpcReduction="20000"/>
          </a:bodyPr>
          <a:lstStyle/>
          <a:p>
            <a:pPr marL="0" indent="0">
              <a:buNone/>
            </a:pPr>
            <a:r>
              <a:rPr lang="en-US" dirty="0" smtClean="0"/>
              <a:t>The </a:t>
            </a:r>
            <a:r>
              <a:rPr lang="en-US" dirty="0"/>
              <a:t>SAT tests you on how to use apostrophes to correctly form possessives. Luckily, the rules for forming possessives are pretty straightforward. </a:t>
            </a:r>
            <a:r>
              <a:rPr lang="en-US" b="1" dirty="0"/>
              <a:t>If the word is singular or plural but doesn’t end in “s,” then you add an “s” after the apostrophe to form a possessive</a:t>
            </a:r>
            <a:r>
              <a:rPr lang="en-US" dirty="0"/>
              <a:t>. Here are a couple of examples:</a:t>
            </a:r>
          </a:p>
          <a:p>
            <a:r>
              <a:rPr lang="en-US" dirty="0"/>
              <a:t>I shall be paying a visit to the men’s restroom.</a:t>
            </a:r>
          </a:p>
          <a:p>
            <a:r>
              <a:rPr lang="en-US" dirty="0"/>
              <a:t>My computer’s monitor is rather dirty.</a:t>
            </a:r>
            <a:r>
              <a:rPr lang="en-US" b="1" dirty="0"/>
              <a:t> </a:t>
            </a:r>
            <a:endParaRPr lang="en-US" dirty="0"/>
          </a:p>
          <a:p>
            <a:r>
              <a:rPr lang="en-US" b="1" dirty="0"/>
              <a:t>To create a possessive for a plural word that does end in “s,” just add an apostrophe after the “s.”</a:t>
            </a:r>
            <a:r>
              <a:rPr lang="en-US" dirty="0"/>
              <a:t> Check it out:</a:t>
            </a:r>
          </a:p>
          <a:p>
            <a:r>
              <a:rPr lang="en-US" b="1" dirty="0"/>
              <a:t> </a:t>
            </a:r>
            <a:r>
              <a:rPr lang="en-US" dirty="0"/>
              <a:t>Juan thinks his parents’ rules are too strict.</a:t>
            </a:r>
            <a:r>
              <a:rPr lang="en-US" b="1" dirty="0"/>
              <a:t> </a:t>
            </a:r>
            <a:endParaRPr lang="en-US" dirty="0"/>
          </a:p>
          <a:p>
            <a:r>
              <a:rPr lang="en-US" dirty="0"/>
              <a:t>Also, only use apostrophes for possessives or contractions. Contractions are formed when you combine two words. Examples include it’s (it is), don’t (do not), and isn’t (is not). </a:t>
            </a:r>
            <a:r>
              <a:rPr lang="en-US" b="1" dirty="0"/>
              <a:t>Don’t use apostrophes to create plural nouns</a:t>
            </a:r>
            <a:r>
              <a:rPr lang="en-US" dirty="0"/>
              <a:t>.</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2894" y="1803400"/>
            <a:ext cx="4286250" cy="4267200"/>
          </a:xfrm>
        </p:spPr>
      </p:pic>
    </p:spTree>
    <p:extLst>
      <p:ext uri="{BB962C8B-B14F-4D97-AF65-F5344CB8AC3E}">
        <p14:creationId xmlns:p14="http://schemas.microsoft.com/office/powerpoint/2010/main" val="299536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09600"/>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83531" y="1701800"/>
            <a:ext cx="4444951" cy="4470400"/>
          </a:xfrm>
        </p:spPr>
      </p:pic>
      <p:sp>
        <p:nvSpPr>
          <p:cNvPr id="7" name="AutoShape 4" descr="D:\blue\sat example apostrophe.webp"/>
          <p:cNvSpPr>
            <a:spLocks noGrp="1" noChangeAspect="1" noChangeArrowheads="1"/>
          </p:cNvSpPr>
          <p:nvPr>
            <p:ph sz="half" idx="2"/>
          </p:nvPr>
        </p:nvSpPr>
        <p:spPr bwMode="auto">
          <a:xfrm>
            <a:off x="6297559" y="990600"/>
            <a:ext cx="4977104" cy="518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SAT Example:</a:t>
            </a:r>
          </a:p>
          <a:p>
            <a:pPr marL="0" indent="0">
              <a:buNone/>
            </a:pPr>
            <a:r>
              <a:rPr lang="en-US" dirty="0" smtClean="0"/>
              <a:t>Circadian rhythms, which are controlled by the</a:t>
            </a:r>
            <a:r>
              <a:rPr lang="en-US" b="1" dirty="0" smtClean="0"/>
              <a:t> bodies biological clocks, </a:t>
            </a:r>
            <a:r>
              <a:rPr lang="en-US" dirty="0" smtClean="0"/>
              <a:t>influence body temperatures, hormone release….</a:t>
            </a:r>
          </a:p>
          <a:p>
            <a:pPr marL="457200" indent="-457200">
              <a:buAutoNum type="alphaUcPeriod"/>
            </a:pPr>
            <a:r>
              <a:rPr lang="en-US" dirty="0" smtClean="0"/>
              <a:t>NO CHANGE</a:t>
            </a:r>
          </a:p>
          <a:p>
            <a:pPr marL="457200" indent="-457200">
              <a:buAutoNum type="alphaUcPeriod"/>
            </a:pPr>
            <a:r>
              <a:rPr lang="en-US" dirty="0" smtClean="0"/>
              <a:t>bodies’ biological clocks’</a:t>
            </a:r>
          </a:p>
          <a:p>
            <a:pPr marL="457200" indent="-457200">
              <a:buAutoNum type="alphaUcPeriod"/>
            </a:pPr>
            <a:r>
              <a:rPr lang="en-US" dirty="0" smtClean="0"/>
              <a:t>body’s biological clocks,</a:t>
            </a:r>
          </a:p>
          <a:p>
            <a:pPr marL="0" indent="0">
              <a:buNone/>
            </a:pPr>
            <a:r>
              <a:rPr lang="en-US" dirty="0" smtClean="0"/>
              <a:t>D. body’s biological clock’s, </a:t>
            </a:r>
          </a:p>
          <a:p>
            <a:pPr marL="0" indent="0">
              <a:buNone/>
            </a:pPr>
            <a:endParaRPr lang="en-US" dirty="0"/>
          </a:p>
        </p:txBody>
      </p:sp>
    </p:spTree>
    <p:extLst>
      <p:ext uri="{BB962C8B-B14F-4D97-AF65-F5344CB8AC3E}">
        <p14:creationId xmlns:p14="http://schemas.microsoft.com/office/powerpoint/2010/main" val="19291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#10: Subjects and verbs must agree.</a:t>
            </a:r>
            <a:endParaRPr lang="en-US" dirty="0"/>
          </a:p>
        </p:txBody>
      </p:sp>
      <p:sp>
        <p:nvSpPr>
          <p:cNvPr id="3" name="Content Placeholder 2"/>
          <p:cNvSpPr>
            <a:spLocks noGrp="1"/>
          </p:cNvSpPr>
          <p:nvPr>
            <p:ph sz="half" idx="1"/>
          </p:nvPr>
        </p:nvSpPr>
        <p:spPr/>
        <p:txBody>
          <a:bodyPr>
            <a:normAutofit lnSpcReduction="10000"/>
          </a:bodyPr>
          <a:lstStyle/>
          <a:p>
            <a:r>
              <a:rPr lang="en-US" dirty="0"/>
              <a:t>Subjects and verbs must agree, meaning that you must use the singular form of a verb with a singular subject and the plural form of a verb with a plural subject. Here’s an example</a:t>
            </a:r>
            <a:r>
              <a:rPr lang="en-US" dirty="0" smtClean="0"/>
              <a:t>:</a:t>
            </a:r>
          </a:p>
          <a:p>
            <a:r>
              <a:rPr lang="en-US" b="1" dirty="0" smtClean="0"/>
              <a:t>Incorrect</a:t>
            </a:r>
            <a:r>
              <a:rPr lang="en-US" b="1" dirty="0"/>
              <a:t>:</a:t>
            </a:r>
            <a:r>
              <a:rPr lang="en-US" dirty="0"/>
              <a:t> High school students loves learning grammar rules.</a:t>
            </a:r>
          </a:p>
          <a:p>
            <a:r>
              <a:rPr lang="en-US" b="1" dirty="0"/>
              <a:t>Correct:</a:t>
            </a:r>
            <a:r>
              <a:rPr lang="en-US" dirty="0"/>
              <a:t> High school students love learning grammar rules.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0019" y="1701800"/>
            <a:ext cx="4572000" cy="3949700"/>
          </a:xfrm>
        </p:spPr>
      </p:pic>
    </p:spTree>
    <p:extLst>
      <p:ext uri="{BB962C8B-B14F-4D97-AF65-F5344CB8AC3E}">
        <p14:creationId xmlns:p14="http://schemas.microsoft.com/office/powerpoint/2010/main" val="9269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Rule #1: Select the best word based on context </a:t>
            </a:r>
            <a:endParaRPr lang="en-US" dirty="0"/>
          </a:p>
        </p:txBody>
      </p:sp>
      <p:sp>
        <p:nvSpPr>
          <p:cNvPr id="3" name="Content Placeholder 2"/>
          <p:cNvSpPr>
            <a:spLocks noGrp="1"/>
          </p:cNvSpPr>
          <p:nvPr>
            <p:ph sz="half" idx="1"/>
          </p:nvPr>
        </p:nvSpPr>
        <p:spPr/>
        <p:txBody>
          <a:bodyPr>
            <a:normAutofit lnSpcReduction="10000"/>
          </a:bodyPr>
          <a:lstStyle/>
          <a:p>
            <a:r>
              <a:rPr lang="en-US" b="1" dirty="0"/>
              <a:t>Word choice questions are common on the SAT</a:t>
            </a:r>
            <a:r>
              <a:rPr lang="en-US" dirty="0"/>
              <a:t>. A word will be underlined, and based on the context, you have to select the best word to complete the sentence. These questions can be difficult because they require knowledge of vocabulary. There are two common types of word choice questions</a:t>
            </a:r>
            <a:r>
              <a:rPr lang="en-US" dirty="0" smtClean="0"/>
              <a:t>.</a:t>
            </a:r>
          </a:p>
          <a:p>
            <a:pPr marL="0" indent="0">
              <a:buNone/>
            </a:pPr>
            <a:r>
              <a:rPr lang="en-US" dirty="0"/>
              <a:t> </a:t>
            </a:r>
          </a:p>
          <a:p>
            <a:endParaRPr lang="en-US"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244" y="1828800"/>
            <a:ext cx="5375968" cy="4210033"/>
          </a:xfrm>
          <a:prstGeom prst="rect">
            <a:avLst/>
          </a:prstGeom>
        </p:spPr>
      </p:pic>
    </p:spTree>
    <p:extLst>
      <p:ext uri="{BB962C8B-B14F-4D97-AF65-F5344CB8AC3E}">
        <p14:creationId xmlns:p14="http://schemas.microsoft.com/office/powerpoint/2010/main" val="113840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76200"/>
            <a:ext cx="10157354" cy="685800"/>
          </a:xfrm>
        </p:spPr>
        <p:txBody>
          <a:bodyPr>
            <a:normAutofit fontScale="90000"/>
          </a:bodyPr>
          <a:lstStyle/>
          <a:p>
            <a:endParaRPr lang="en-US" dirty="0"/>
          </a:p>
        </p:txBody>
      </p:sp>
      <p:sp>
        <p:nvSpPr>
          <p:cNvPr id="3" name="Content Placeholder 2"/>
          <p:cNvSpPr>
            <a:spLocks noGrp="1"/>
          </p:cNvSpPr>
          <p:nvPr>
            <p:ph sz="half" idx="1"/>
          </p:nvPr>
        </p:nvSpPr>
        <p:spPr>
          <a:xfrm>
            <a:off x="1088682" y="914400"/>
            <a:ext cx="4977104" cy="5562600"/>
          </a:xfrm>
        </p:spPr>
        <p:txBody>
          <a:bodyPr>
            <a:normAutofit fontScale="70000" lnSpcReduction="20000"/>
          </a:bodyPr>
          <a:lstStyle/>
          <a:p>
            <a:r>
              <a:rPr lang="en-US" dirty="0"/>
              <a:t>On the SAT, subject verb agreement questions can be more difficult because there may be a phrase separating the subject from the verb. Check out this example:</a:t>
            </a:r>
          </a:p>
          <a:p>
            <a:r>
              <a:rPr lang="en-US" b="1" dirty="0"/>
              <a:t>Incorrect:</a:t>
            </a:r>
            <a:r>
              <a:rPr lang="en-US" dirty="0"/>
              <a:t> The members of the committee meets every Tuesday.</a:t>
            </a:r>
          </a:p>
          <a:p>
            <a:r>
              <a:rPr lang="en-US" b="1" dirty="0"/>
              <a:t>Correct:</a:t>
            </a:r>
            <a:r>
              <a:rPr lang="en-US" dirty="0"/>
              <a:t> The members of the committee meet every Tuesday.</a:t>
            </a:r>
          </a:p>
          <a:p>
            <a:r>
              <a:rPr lang="en-US" dirty="0"/>
              <a:t>The subject of the sentence is “members,” which is plural. Therefore, the verb should be in the plural form. The prepositional phrase “of the committee” separates the subject from the verb. If a verb is underlined on the SAT, make sure that you identify the subject that corresponds with that verb to ensure that the subject and verb agree. Also, keep in mind that </a:t>
            </a:r>
            <a:r>
              <a:rPr lang="en-US" b="1" dirty="0"/>
              <a:t>a subject can never be part of a prepositional phrase</a:t>
            </a:r>
            <a:r>
              <a:rPr lang="en-US" dirty="0"/>
              <a:t>.</a:t>
            </a:r>
          </a:p>
          <a:p>
            <a:pPr marL="0" indent="0">
              <a:buNone/>
            </a:pPr>
            <a:r>
              <a:rPr lang="en-US" dirty="0"/>
              <a:t/>
            </a:r>
            <a:br>
              <a:rPr lang="en-US" dirty="0"/>
            </a:br>
            <a:endParaRPr lang="en-US" dirty="0"/>
          </a:p>
        </p:txBody>
      </p:sp>
      <p:sp>
        <p:nvSpPr>
          <p:cNvPr id="4" name="Content Placeholder 3"/>
          <p:cNvSpPr>
            <a:spLocks noGrp="1"/>
          </p:cNvSpPr>
          <p:nvPr>
            <p:ph sz="half" idx="2"/>
          </p:nvPr>
        </p:nvSpPr>
        <p:spPr>
          <a:xfrm>
            <a:off x="6100196" y="762000"/>
            <a:ext cx="5276039" cy="6096000"/>
          </a:xfrm>
        </p:spPr>
        <p:txBody>
          <a:bodyPr>
            <a:normAutofit fontScale="70000" lnSpcReduction="20000"/>
          </a:bodyPr>
          <a:lstStyle/>
          <a:p>
            <a:pPr marL="0" indent="0">
              <a:buNone/>
            </a:pPr>
            <a:r>
              <a:rPr lang="en-US" dirty="0" smtClean="0"/>
              <a:t>SAT Example:</a:t>
            </a:r>
          </a:p>
          <a:p>
            <a:pPr marL="0" indent="0">
              <a:buNone/>
            </a:pPr>
            <a:endParaRPr lang="en-US" dirty="0"/>
          </a:p>
          <a:p>
            <a:pPr marL="0" indent="0">
              <a:buNone/>
            </a:pPr>
            <a:r>
              <a:rPr lang="en-US" dirty="0" smtClean="0"/>
              <a:t>Yet some of the earliest known works of art, including paintings and drawings thousands of years old found on cave walls in Spain and France, </a:t>
            </a:r>
            <a:r>
              <a:rPr lang="en-US" b="1" dirty="0" smtClean="0"/>
              <a:t>portrays </a:t>
            </a:r>
            <a:r>
              <a:rPr lang="en-US" dirty="0" smtClean="0"/>
              <a:t>animals.</a:t>
            </a:r>
          </a:p>
          <a:p>
            <a:pPr marL="457200" indent="-457200">
              <a:buAutoNum type="alphaUcPeriod"/>
            </a:pPr>
            <a:r>
              <a:rPr lang="en-US" dirty="0" smtClean="0"/>
              <a:t>NO CHANGE</a:t>
            </a:r>
          </a:p>
          <a:p>
            <a:pPr marL="457200" indent="-457200">
              <a:buAutoNum type="alphaUcPeriod"/>
            </a:pPr>
            <a:r>
              <a:rPr lang="en-US" dirty="0" smtClean="0"/>
              <a:t>portraying</a:t>
            </a:r>
          </a:p>
          <a:p>
            <a:pPr marL="457200" indent="-457200">
              <a:buAutoNum type="alphaUcPeriod"/>
            </a:pPr>
            <a:r>
              <a:rPr lang="en-US" dirty="0" smtClean="0"/>
              <a:t>portray</a:t>
            </a:r>
          </a:p>
          <a:p>
            <a:pPr marL="457200" indent="-457200">
              <a:buAutoNum type="alphaUcPeriod"/>
            </a:pPr>
            <a:r>
              <a:rPr lang="en-US" dirty="0" smtClean="0"/>
              <a:t>has portrayed</a:t>
            </a:r>
            <a:endParaRPr lang="en-US" dirty="0"/>
          </a:p>
        </p:txBody>
      </p:sp>
    </p:spTree>
    <p:extLst>
      <p:ext uri="{BB962C8B-B14F-4D97-AF65-F5344CB8AC3E}">
        <p14:creationId xmlns:p14="http://schemas.microsoft.com/office/powerpoint/2010/main" val="4081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fontScale="90000"/>
          </a:bodyPr>
          <a:lstStyle/>
          <a:p>
            <a:r>
              <a:rPr lang="en-US" sz="3600" smtClean="0"/>
              <a:t>Rule #11</a:t>
            </a:r>
            <a:r>
              <a:rPr lang="en-US" sz="3600" dirty="0" smtClean="0"/>
              <a:t>: Modifiers must be next to what they are modifying.</a:t>
            </a:r>
            <a:endParaRPr lang="en-US" sz="3600" dirty="0"/>
          </a:p>
        </p:txBody>
      </p:sp>
      <p:sp>
        <p:nvSpPr>
          <p:cNvPr id="3" name="Content Placeholder 2"/>
          <p:cNvSpPr>
            <a:spLocks noGrp="1"/>
          </p:cNvSpPr>
          <p:nvPr>
            <p:ph sz="half" idx="1"/>
          </p:nvPr>
        </p:nvSpPr>
        <p:spPr>
          <a:xfrm>
            <a:off x="455612" y="1143000"/>
            <a:ext cx="5638801" cy="5943600"/>
          </a:xfrm>
        </p:spPr>
        <p:txBody>
          <a:bodyPr>
            <a:normAutofit fontScale="70000" lnSpcReduction="20000"/>
          </a:bodyPr>
          <a:lstStyle/>
          <a:p>
            <a:r>
              <a:rPr lang="en-US" dirty="0"/>
              <a:t>The general rule regarding modifiers is that </a:t>
            </a:r>
            <a:r>
              <a:rPr lang="en-US" b="1" dirty="0"/>
              <a:t>they must be next to what they’re modifying</a:t>
            </a:r>
            <a:r>
              <a:rPr lang="en-US" dirty="0"/>
              <a:t>. The most common type of modifier error on the SAT is a dangling modifier. When a sentence begins with a modifying phrase, the introductory phrase must be immediately followed by a comma and then the noun the phrase is describing. Here’s an example of a dangling modifier: A determined writer, Jessica’s goal is to get her first novel published this year.</a:t>
            </a:r>
          </a:p>
          <a:p>
            <a:r>
              <a:rPr lang="en-US" dirty="0"/>
              <a:t>The way the sentence is written makes it seem like Jessica’s goal is a determined writer. There are a couple of ways to fix the sentence. You can place the noun that is being modified right after the comma:</a:t>
            </a:r>
          </a:p>
          <a:p>
            <a:r>
              <a:rPr lang="en-US" dirty="0"/>
              <a:t>A determined writer, Jessica has a goal of getting her first novel published this year.</a:t>
            </a:r>
            <a:r>
              <a:rPr lang="en-US" b="1" dirty="0"/>
              <a:t> </a:t>
            </a:r>
            <a:r>
              <a:rPr lang="en-US" dirty="0"/>
              <a:t> </a:t>
            </a:r>
          </a:p>
          <a:p>
            <a:r>
              <a:rPr lang="en-US" dirty="0"/>
              <a:t>Or you can place the subject in the introductory phrase:</a:t>
            </a:r>
          </a:p>
          <a:p>
            <a:r>
              <a:rPr lang="en-US" dirty="0"/>
              <a:t>Because Jessica is a determined writer, her goal is to get her first novel published this year.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6268" y="1828800"/>
            <a:ext cx="4147343" cy="4038599"/>
          </a:xfrm>
        </p:spPr>
      </p:pic>
    </p:spTree>
    <p:extLst>
      <p:ext uri="{BB962C8B-B14F-4D97-AF65-F5344CB8AC3E}">
        <p14:creationId xmlns:p14="http://schemas.microsoft.com/office/powerpoint/2010/main" val="21827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3812" y="1738671"/>
            <a:ext cx="4495800" cy="4191000"/>
          </a:xfrm>
        </p:spPr>
      </p:pic>
      <p:sp>
        <p:nvSpPr>
          <p:cNvPr id="4" name="Content Placeholder 3"/>
          <p:cNvSpPr>
            <a:spLocks noGrp="1"/>
          </p:cNvSpPr>
          <p:nvPr>
            <p:ph sz="half" idx="2"/>
          </p:nvPr>
        </p:nvSpPr>
        <p:spPr/>
        <p:txBody>
          <a:bodyPr/>
          <a:lstStyle/>
          <a:p>
            <a:r>
              <a:rPr lang="en-US" dirty="0" smtClean="0"/>
              <a:t>Lindsey Lohan bitten by snake on holiday in Thailand.</a:t>
            </a:r>
            <a:endParaRPr lang="en-US" dirty="0"/>
          </a:p>
          <a:p>
            <a:r>
              <a:rPr lang="en-US" dirty="0" smtClean="0"/>
              <a:t>Also must use the correct form of an adjective or an adverb:</a:t>
            </a:r>
          </a:p>
          <a:p>
            <a:r>
              <a:rPr lang="en-US" dirty="0" smtClean="0"/>
              <a:t>Examples:  good/well   real/really</a:t>
            </a:r>
          </a:p>
          <a:p>
            <a:endParaRPr lang="en-US" dirty="0" smtClean="0"/>
          </a:p>
          <a:p>
            <a:endParaRPr lang="en-US" dirty="0"/>
          </a:p>
        </p:txBody>
      </p:sp>
    </p:spTree>
    <p:extLst>
      <p:ext uri="{BB962C8B-B14F-4D97-AF65-F5344CB8AC3E}">
        <p14:creationId xmlns:p14="http://schemas.microsoft.com/office/powerpoint/2010/main" val="16330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Modifier Practice:</a:t>
            </a:r>
            <a:endParaRPr lang="en-US" dirty="0"/>
          </a:p>
        </p:txBody>
      </p:sp>
      <p:sp>
        <p:nvSpPr>
          <p:cNvPr id="6" name="Content Placeholder 5"/>
          <p:cNvSpPr>
            <a:spLocks noGrp="1"/>
          </p:cNvSpPr>
          <p:nvPr>
            <p:ph idx="1"/>
          </p:nvPr>
        </p:nvSpPr>
        <p:spPr/>
        <p:txBody>
          <a:bodyPr>
            <a:normAutofit fontScale="92500"/>
          </a:bodyPr>
          <a:lstStyle/>
          <a:p>
            <a:pPr>
              <a:buNone/>
            </a:pPr>
            <a:r>
              <a:rPr lang="en-US" dirty="0">
                <a:solidFill>
                  <a:srgbClr val="FF0000"/>
                </a:solidFill>
              </a:rPr>
              <a:t>Correct the following sentences:</a:t>
            </a:r>
          </a:p>
          <a:p>
            <a:pPr marL="514350" indent="-514350">
              <a:buAutoNum type="arabicPeriod"/>
            </a:pPr>
            <a:r>
              <a:rPr lang="en-US" dirty="0"/>
              <a:t>The spoiled child behaved bad at the restaurant.</a:t>
            </a:r>
          </a:p>
          <a:p>
            <a:pPr marL="514350" indent="-514350">
              <a:buAutoNum type="arabicPeriod"/>
            </a:pPr>
            <a:r>
              <a:rPr lang="en-US" dirty="0"/>
              <a:t>The refreshing tea tasted real good to the thirsty runner.</a:t>
            </a:r>
          </a:p>
          <a:p>
            <a:pPr marL="514350" indent="-514350">
              <a:buAutoNum type="arabicPeriod"/>
            </a:pPr>
            <a:r>
              <a:rPr lang="en-US" dirty="0"/>
              <a:t>Covered in dust in the attic we found a valuable rocking chair.</a:t>
            </a:r>
          </a:p>
          <a:p>
            <a:pPr marL="514350" indent="-514350">
              <a:buAutoNum type="arabicPeriod"/>
            </a:pPr>
            <a:r>
              <a:rPr lang="en-US" dirty="0"/>
              <a:t>Turning at the corner a beautiful moon was visible.</a:t>
            </a:r>
          </a:p>
          <a:p>
            <a:pPr marL="514350" indent="-514350">
              <a:buAutoNum type="arabicPeriod"/>
            </a:pPr>
            <a:r>
              <a:rPr lang="en-US" dirty="0"/>
              <a:t>The book is in the special collections section that you requested.</a:t>
            </a:r>
          </a:p>
          <a:p>
            <a:pPr marL="514350" indent="-514350">
              <a:buAutoNum type="arabicPeriod"/>
            </a:pPr>
            <a:r>
              <a:rPr lang="en-US" dirty="0"/>
              <a:t>Of the two options, one is the most logical.</a:t>
            </a:r>
          </a:p>
          <a:p>
            <a:pPr marL="514350" indent="-514350">
              <a:buNone/>
            </a:pPr>
            <a:r>
              <a:rPr lang="en-US" dirty="0"/>
              <a:t>7.  The captain is actually smallest of anyone on the team.</a:t>
            </a:r>
          </a:p>
        </p:txBody>
      </p:sp>
    </p:spTree>
    <p:extLst>
      <p:ext uri="{BB962C8B-B14F-4D97-AF65-F5344CB8AC3E}">
        <p14:creationId xmlns:p14="http://schemas.microsoft.com/office/powerpoint/2010/main" val="26011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Rule #12:  Use pronouns that agree with their antecedents.</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a:t>This rule means that </a:t>
            </a:r>
            <a:r>
              <a:rPr lang="en-US" b="1" dirty="0"/>
              <a:t>a plural pronoun must refer to a plural noun and a singular pronoun must refer to a singular noun</a:t>
            </a:r>
            <a:r>
              <a:rPr lang="en-US" dirty="0"/>
              <a:t>. Here's an example of a pronoun number agreement error:</a:t>
            </a:r>
          </a:p>
          <a:p>
            <a:r>
              <a:rPr lang="en-US" dirty="0"/>
              <a:t>Kristin sold their car.</a:t>
            </a:r>
            <a:r>
              <a:rPr lang="en-US" b="1" dirty="0"/>
              <a:t> </a:t>
            </a:r>
            <a:endParaRPr lang="en-US" dirty="0"/>
          </a:p>
          <a:p>
            <a:r>
              <a:rPr lang="en-US" dirty="0"/>
              <a:t>The pronoun “their” is referring to the car of Kristin. Because Kristin is one person and “their” is a plural pronoun, this sentence has a pronoun agreement error. This is the corrected version:</a:t>
            </a:r>
          </a:p>
          <a:p>
            <a:r>
              <a:rPr lang="en-US" dirty="0"/>
              <a:t>Kristin sold her car.</a:t>
            </a:r>
          </a:p>
        </p:txBody>
      </p:sp>
      <p:sp>
        <p:nvSpPr>
          <p:cNvPr id="6" name="Content Placeholder 5"/>
          <p:cNvSpPr>
            <a:spLocks noGrp="1"/>
          </p:cNvSpPr>
          <p:nvPr>
            <p:ph sz="half" idx="2"/>
          </p:nvPr>
        </p:nvSpPr>
        <p:spPr/>
        <p:txBody>
          <a:bodyPr>
            <a:normAutofit fontScale="85000" lnSpcReduction="20000"/>
          </a:bodyPr>
          <a:lstStyle/>
          <a:p>
            <a:r>
              <a:rPr lang="en-US" dirty="0" smtClean="0"/>
              <a:t>SAT Example:</a:t>
            </a:r>
          </a:p>
          <a:p>
            <a:pPr marL="0" indent="0">
              <a:buNone/>
            </a:pPr>
            <a:r>
              <a:rPr lang="en-US" dirty="0" smtClean="0"/>
              <a:t>While 1-MCP keeps apples tight and crisp for months, it also limits their scent production.</a:t>
            </a:r>
          </a:p>
          <a:p>
            <a:pPr marL="457200" indent="-457200">
              <a:buAutoNum type="alphaUcPeriod"/>
            </a:pPr>
            <a:r>
              <a:rPr lang="en-US" dirty="0" smtClean="0"/>
              <a:t>NO CHANGE</a:t>
            </a:r>
          </a:p>
          <a:p>
            <a:pPr marL="457200" indent="-457200">
              <a:buAutoNum type="alphaUcPeriod"/>
            </a:pPr>
            <a:r>
              <a:rPr lang="en-US" dirty="0" smtClean="0"/>
              <a:t>there</a:t>
            </a:r>
          </a:p>
          <a:p>
            <a:pPr marL="457200" indent="-457200">
              <a:buAutoNum type="alphaUcPeriod"/>
            </a:pPr>
            <a:r>
              <a:rPr lang="en-US" dirty="0" smtClean="0"/>
              <a:t>it’s </a:t>
            </a:r>
          </a:p>
          <a:p>
            <a:pPr marL="457200" indent="-457200">
              <a:buAutoNum type="alphaUcPeriod"/>
            </a:pPr>
            <a:r>
              <a:rPr lang="en-US" dirty="0" smtClean="0"/>
              <a:t>its</a:t>
            </a:r>
            <a:endParaRPr lang="en-US" dirty="0"/>
          </a:p>
        </p:txBody>
      </p:sp>
    </p:spTree>
    <p:extLst>
      <p:ext uri="{BB962C8B-B14F-4D97-AF65-F5344CB8AC3E}">
        <p14:creationId xmlns:p14="http://schemas.microsoft.com/office/powerpoint/2010/main" val="39332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2400"/>
            <a:ext cx="10690754" cy="1397000"/>
          </a:xfrm>
        </p:spPr>
        <p:txBody>
          <a:bodyPr>
            <a:normAutofit fontScale="90000"/>
          </a:bodyPr>
          <a:lstStyle/>
          <a:p>
            <a:r>
              <a:rPr lang="en-US" dirty="0" smtClean="0"/>
              <a:t> </a:t>
            </a:r>
            <a:r>
              <a:rPr lang="en-US" sz="4000" dirty="0" smtClean="0"/>
              <a:t>Agreement Practice:</a:t>
            </a:r>
            <a:br>
              <a:rPr lang="en-US" sz="4000" dirty="0" smtClean="0"/>
            </a:br>
            <a:r>
              <a:rPr lang="en-US" sz="4000" dirty="0" smtClean="0"/>
              <a:t>Correct each of these sentences, if necessary.</a:t>
            </a:r>
            <a:endParaRPr lang="en-US" sz="4000" dirty="0"/>
          </a:p>
        </p:txBody>
      </p:sp>
      <p:sp>
        <p:nvSpPr>
          <p:cNvPr id="3" name="Content Placeholder 2"/>
          <p:cNvSpPr>
            <a:spLocks noGrp="1"/>
          </p:cNvSpPr>
          <p:nvPr>
            <p:ph idx="1"/>
          </p:nvPr>
        </p:nvSpPr>
        <p:spPr/>
        <p:txBody>
          <a:bodyPr/>
          <a:lstStyle/>
          <a:p>
            <a:pPr marL="514350" indent="-514350">
              <a:buAutoNum type="arabicPeriod"/>
            </a:pPr>
            <a:r>
              <a:rPr lang="en-US" dirty="0"/>
              <a:t>Each of the girls has their uniform.</a:t>
            </a:r>
          </a:p>
          <a:p>
            <a:pPr marL="514350" indent="-514350">
              <a:buAutoNum type="arabicPeriod"/>
            </a:pPr>
            <a:r>
              <a:rPr lang="en-US" dirty="0"/>
              <a:t>One of the students was running late to class.</a:t>
            </a:r>
          </a:p>
          <a:p>
            <a:pPr marL="514350" indent="-514350">
              <a:buAutoNum type="arabicPeriod"/>
            </a:pPr>
            <a:r>
              <a:rPr lang="en-US" dirty="0"/>
              <a:t>Neither of those books were on my list.</a:t>
            </a:r>
          </a:p>
          <a:p>
            <a:pPr marL="514350" indent="-514350">
              <a:buAutoNum type="arabicPeriod"/>
            </a:pPr>
            <a:r>
              <a:rPr lang="en-US" dirty="0"/>
              <a:t>Fitzgerald’s choice of details reveal the characters of Gatsby and Daisy.</a:t>
            </a:r>
          </a:p>
          <a:p>
            <a:pPr marL="514350" indent="-514350">
              <a:buAutoNum type="arabicPeriod"/>
            </a:pPr>
            <a:r>
              <a:rPr lang="en-US" dirty="0"/>
              <a:t>Everyone has their own opinion about the American </a:t>
            </a:r>
            <a:r>
              <a:rPr lang="en-US" dirty="0" smtClean="0"/>
              <a:t>Dream.</a:t>
            </a:r>
          </a:p>
          <a:p>
            <a:pPr marL="514350" indent="-514350">
              <a:buAutoNum type="arabicPeriod"/>
            </a:pPr>
            <a:r>
              <a:rPr lang="en-US" dirty="0" smtClean="0"/>
              <a:t>Any one of these examples illustrate the point.</a:t>
            </a:r>
            <a:endParaRPr lang="en-US" dirty="0"/>
          </a:p>
        </p:txBody>
      </p:sp>
    </p:spTree>
    <p:extLst>
      <p:ext uri="{BB962C8B-B14F-4D97-AF65-F5344CB8AC3E}">
        <p14:creationId xmlns:p14="http://schemas.microsoft.com/office/powerpoint/2010/main" val="31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2400"/>
            <a:ext cx="10690754" cy="1397000"/>
          </a:xfrm>
        </p:spPr>
        <p:txBody>
          <a:bodyPr>
            <a:normAutofit fontScale="90000"/>
          </a:bodyPr>
          <a:lstStyle/>
          <a:p>
            <a:r>
              <a:rPr lang="en-US" dirty="0" smtClean="0"/>
              <a:t> </a:t>
            </a:r>
            <a:r>
              <a:rPr lang="en-US" sz="4000" dirty="0" smtClean="0"/>
              <a:t>Agreement Practice:</a:t>
            </a:r>
            <a:br>
              <a:rPr lang="en-US" sz="4000" dirty="0" smtClean="0"/>
            </a:br>
            <a:r>
              <a:rPr lang="en-US" sz="4000" dirty="0" smtClean="0"/>
              <a:t>Correct each of these sentences, if necessary.</a:t>
            </a:r>
            <a:endParaRPr lang="en-US" sz="4000" dirty="0"/>
          </a:p>
        </p:txBody>
      </p:sp>
      <p:sp>
        <p:nvSpPr>
          <p:cNvPr id="3" name="Content Placeholder 2"/>
          <p:cNvSpPr>
            <a:spLocks noGrp="1"/>
          </p:cNvSpPr>
          <p:nvPr>
            <p:ph idx="1"/>
          </p:nvPr>
        </p:nvSpPr>
        <p:spPr/>
        <p:txBody>
          <a:bodyPr/>
          <a:lstStyle/>
          <a:p>
            <a:pPr marL="514350" indent="-514350">
              <a:buAutoNum type="arabicPeriod"/>
            </a:pPr>
            <a:r>
              <a:rPr lang="en-US" dirty="0"/>
              <a:t>Each of the girls has their uniform.</a:t>
            </a:r>
          </a:p>
          <a:p>
            <a:pPr marL="514350" indent="-514350">
              <a:buAutoNum type="arabicPeriod"/>
            </a:pPr>
            <a:r>
              <a:rPr lang="en-US" dirty="0"/>
              <a:t>One of the students was running late to class.</a:t>
            </a:r>
          </a:p>
          <a:p>
            <a:pPr marL="514350" indent="-514350">
              <a:buAutoNum type="arabicPeriod"/>
            </a:pPr>
            <a:r>
              <a:rPr lang="en-US" dirty="0"/>
              <a:t>Neither of those books were on my list.</a:t>
            </a:r>
          </a:p>
          <a:p>
            <a:pPr marL="514350" indent="-514350">
              <a:buAutoNum type="arabicPeriod"/>
            </a:pPr>
            <a:r>
              <a:rPr lang="en-US" dirty="0"/>
              <a:t>Fitzgerald’s choice of details reveal the characters of Gatsby and Daisy.</a:t>
            </a:r>
          </a:p>
          <a:p>
            <a:pPr marL="514350" indent="-514350">
              <a:buAutoNum type="arabicPeriod"/>
            </a:pPr>
            <a:r>
              <a:rPr lang="en-US" dirty="0"/>
              <a:t>Everyone has their own opinion about the American </a:t>
            </a:r>
            <a:r>
              <a:rPr lang="en-US" dirty="0" smtClean="0"/>
              <a:t>Dream.</a:t>
            </a:r>
          </a:p>
          <a:p>
            <a:pPr marL="514350" indent="-514350">
              <a:buAutoNum type="arabicPeriod"/>
            </a:pPr>
            <a:r>
              <a:rPr lang="en-US" dirty="0" smtClean="0"/>
              <a:t>Any one of these examples illustrate the point.</a:t>
            </a:r>
            <a:endParaRPr lang="en-US" dirty="0"/>
          </a:p>
        </p:txBody>
      </p:sp>
    </p:spTree>
    <p:extLst>
      <p:ext uri="{BB962C8B-B14F-4D97-AF65-F5344CB8AC3E}">
        <p14:creationId xmlns:p14="http://schemas.microsoft.com/office/powerpoint/2010/main" val="45986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HOMOPHONES</a:t>
            </a:r>
            <a:endParaRPr lang="en-US" dirty="0"/>
          </a:p>
        </p:txBody>
      </p:sp>
      <p:sp>
        <p:nvSpPr>
          <p:cNvPr id="3" name="Content Placeholder 2"/>
          <p:cNvSpPr>
            <a:spLocks noGrp="1"/>
          </p:cNvSpPr>
          <p:nvPr>
            <p:ph sz="half" idx="1"/>
          </p:nvPr>
        </p:nvSpPr>
        <p:spPr/>
        <p:txBody>
          <a:bodyPr>
            <a:normAutofit lnSpcReduction="10000"/>
          </a:bodyPr>
          <a:lstStyle/>
          <a:p>
            <a:r>
              <a:rPr lang="en-US" dirty="0"/>
              <a:t>Homophones are words that sound the same but have different meanings. Here are some examples of homophones that have appeared on the practice SATs: </a:t>
            </a:r>
            <a:r>
              <a:rPr lang="en-US" b="1" dirty="0"/>
              <a:t>fare/fair, cite/sight/site, then/than, there/their/they're</a:t>
            </a:r>
            <a:r>
              <a:rPr lang="en-US" b="1" dirty="0" smtClean="0"/>
              <a:t>, your/you’re </a:t>
            </a:r>
            <a:r>
              <a:rPr lang="en-US" b="1" dirty="0"/>
              <a:t>and its/it’s</a:t>
            </a:r>
            <a:r>
              <a:rPr lang="en-US" dirty="0"/>
              <a:t>. You should know what each of these words means and how it's used.</a:t>
            </a:r>
          </a:p>
          <a:p>
            <a:pPr marL="0" indent="0">
              <a:buNone/>
            </a:pPr>
            <a:r>
              <a:rPr lang="en-US" dirty="0"/>
              <a:t>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1612" y="1701800"/>
            <a:ext cx="4495799" cy="4013200"/>
          </a:xfrm>
        </p:spPr>
      </p:pic>
    </p:spTree>
    <p:extLst>
      <p:ext uri="{BB962C8B-B14F-4D97-AF65-F5344CB8AC3E}">
        <p14:creationId xmlns:p14="http://schemas.microsoft.com/office/powerpoint/2010/main" val="2533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SAT EXAMPLE</a:t>
            </a:r>
            <a:endParaRPr lang="en-US" dirty="0"/>
          </a:p>
        </p:txBody>
      </p:sp>
      <p:sp>
        <p:nvSpPr>
          <p:cNvPr id="6" name="Content Placeholder 5"/>
          <p:cNvSpPr>
            <a:spLocks noGrp="1"/>
          </p:cNvSpPr>
          <p:nvPr>
            <p:ph idx="1"/>
          </p:nvPr>
        </p:nvSpPr>
        <p:spPr/>
        <p:txBody>
          <a:bodyPr/>
          <a:lstStyle/>
          <a:p>
            <a:pPr marL="0" indent="0">
              <a:buNone/>
            </a:pPr>
            <a:r>
              <a:rPr lang="en-US" dirty="0" smtClean="0"/>
              <a:t> [1] </a:t>
            </a:r>
            <a:r>
              <a:rPr lang="en-US" dirty="0" smtClean="0">
                <a:latin typeface="Times New Roman" panose="02020603050405020304" pitchFamily="18" charset="0"/>
                <a:cs typeface="Times New Roman" panose="02020603050405020304" pitchFamily="18" charset="0"/>
              </a:rPr>
              <a:t>More like a </a:t>
            </a:r>
            <a:r>
              <a:rPr lang="en-US" u="sng" dirty="0" smtClean="0">
                <a:latin typeface="Times New Roman" panose="02020603050405020304" pitchFamily="18" charset="0"/>
                <a:cs typeface="Times New Roman" panose="02020603050405020304" pitchFamily="18" charset="0"/>
              </a:rPr>
              <a:t>fair then</a:t>
            </a:r>
            <a:r>
              <a:rPr lang="en-US" dirty="0" smtClean="0">
                <a:latin typeface="Times New Roman" panose="02020603050405020304" pitchFamily="18" charset="0"/>
                <a:cs typeface="Times New Roman" panose="02020603050405020304" pitchFamily="18" charset="0"/>
              </a:rPr>
              <a:t> a café, the first Repair Café took place in Amsterdam, the Netherlands. It was the brainchild of former journalist, Martine </a:t>
            </a:r>
            <a:r>
              <a:rPr lang="en-US" dirty="0" err="1" smtClean="0">
                <a:latin typeface="Times New Roman" panose="02020603050405020304" pitchFamily="18" charset="0"/>
                <a:cs typeface="Times New Roman" panose="02020603050405020304" pitchFamily="18" charset="0"/>
              </a:rPr>
              <a:t>Postma</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457200" indent="-457200">
              <a:buAutoNum type="alphaUcPeriod"/>
            </a:pPr>
            <a:r>
              <a:rPr lang="en-US" dirty="0" smtClean="0">
                <a:latin typeface="Times New Roman" panose="02020603050405020304" pitchFamily="18" charset="0"/>
                <a:cs typeface="Times New Roman" panose="02020603050405020304" pitchFamily="18" charset="0"/>
              </a:rPr>
              <a:t>No change</a:t>
            </a:r>
          </a:p>
          <a:p>
            <a:pPr marL="457200" indent="-457200">
              <a:buAutoNum type="alphaUcPeriod"/>
            </a:pPr>
            <a:r>
              <a:rPr lang="en-US" dirty="0" smtClean="0">
                <a:latin typeface="Times New Roman" panose="02020603050405020304" pitchFamily="18" charset="0"/>
                <a:cs typeface="Times New Roman" panose="02020603050405020304" pitchFamily="18" charset="0"/>
              </a:rPr>
              <a:t>fair than</a:t>
            </a:r>
          </a:p>
          <a:p>
            <a:pPr marL="457200" indent="-457200">
              <a:buAutoNum type="alphaUcPeriod"/>
            </a:pPr>
            <a:r>
              <a:rPr lang="en-US" dirty="0" smtClean="0">
                <a:latin typeface="Times New Roman" panose="02020603050405020304" pitchFamily="18" charset="0"/>
                <a:cs typeface="Times New Roman" panose="02020603050405020304" pitchFamily="18" charset="0"/>
              </a:rPr>
              <a:t>fare then</a:t>
            </a:r>
          </a:p>
          <a:p>
            <a:pPr marL="457200" indent="-457200">
              <a:buAutoNum type="alphaUcPeriod"/>
            </a:pPr>
            <a:r>
              <a:rPr lang="en-US" dirty="0" smtClean="0">
                <a:latin typeface="Times New Roman" panose="02020603050405020304" pitchFamily="18" charset="0"/>
                <a:cs typeface="Times New Roman" panose="02020603050405020304" pitchFamily="18" charset="0"/>
              </a:rPr>
              <a:t>fair, then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RELATED WORDS</a:t>
            </a:r>
            <a:endParaRPr lang="en-US" dirty="0"/>
          </a:p>
        </p:txBody>
      </p:sp>
      <p:sp>
        <p:nvSpPr>
          <p:cNvPr id="3" name="Content Placeholder 2"/>
          <p:cNvSpPr>
            <a:spLocks noGrp="1"/>
          </p:cNvSpPr>
          <p:nvPr>
            <p:ph sz="half" idx="1"/>
          </p:nvPr>
        </p:nvSpPr>
        <p:spPr/>
        <p:txBody>
          <a:bodyPr/>
          <a:lstStyle/>
          <a:p>
            <a:pPr marL="0" indent="0">
              <a:buNone/>
            </a:pPr>
            <a:r>
              <a:rPr lang="en-US" dirty="0" smtClean="0"/>
              <a:t>Some questions ask you to choose between synonyms or words </a:t>
            </a:r>
            <a:r>
              <a:rPr lang="en-US" smtClean="0"/>
              <a:t>with similar meanings.</a:t>
            </a:r>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p:txBody>
          <a:bodyPr/>
          <a:lstStyle/>
          <a:p>
            <a:r>
              <a:rPr lang="en-US" dirty="0" smtClean="0"/>
              <a:t>SAT EXAMPLE:</a:t>
            </a:r>
          </a:p>
          <a:p>
            <a:pPr marL="0" indent="0">
              <a:buNone/>
            </a:pPr>
            <a:r>
              <a:rPr lang="en-US" dirty="0" smtClean="0">
                <a:latin typeface="Times New Roman" panose="02020603050405020304" pitchFamily="18" charset="0"/>
                <a:cs typeface="Times New Roman" panose="02020603050405020304" pitchFamily="18" charset="0"/>
              </a:rPr>
              <a:t>Given these solutions as well as the many health benefits of the food, the advantages of Greek yogurt </a:t>
            </a:r>
            <a:r>
              <a:rPr lang="en-US" u="sng" dirty="0" smtClean="0">
                <a:latin typeface="Times New Roman" panose="02020603050405020304" pitchFamily="18" charset="0"/>
                <a:cs typeface="Times New Roman" panose="02020603050405020304" pitchFamily="18" charset="0"/>
              </a:rPr>
              <a:t>outdo </a:t>
            </a:r>
            <a:r>
              <a:rPr lang="en-US" dirty="0" smtClean="0">
                <a:latin typeface="Times New Roman" panose="02020603050405020304" pitchFamily="18" charset="0"/>
                <a:cs typeface="Times New Roman" panose="02020603050405020304" pitchFamily="18" charset="0"/>
              </a:rPr>
              <a:t>the potential drawbacks of its production.</a:t>
            </a:r>
            <a:endParaRPr lang="en-US" dirty="0">
              <a:latin typeface="Times New Roman" panose="02020603050405020304" pitchFamily="18" charset="0"/>
              <a:cs typeface="Times New Roman" panose="02020603050405020304" pitchFamily="18" charset="0"/>
            </a:endParaRPr>
          </a:p>
          <a:p>
            <a:pPr marL="457200" indent="-457200">
              <a:buAutoNum type="alphaUcPeriod"/>
            </a:pPr>
            <a:r>
              <a:rPr lang="en-US" dirty="0" smtClean="0">
                <a:latin typeface="Times New Roman" panose="02020603050405020304" pitchFamily="18" charset="0"/>
                <a:cs typeface="Times New Roman" panose="02020603050405020304" pitchFamily="18" charset="0"/>
              </a:rPr>
              <a:t>NO CHANGE</a:t>
            </a:r>
          </a:p>
          <a:p>
            <a:pPr marL="457200" indent="-457200">
              <a:buAutoNum type="alphaUcPeriod"/>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defeat</a:t>
            </a:r>
          </a:p>
          <a:p>
            <a:pPr marL="457200" indent="-457200">
              <a:buAutoNum type="alphaUcPeriod"/>
            </a:pPr>
            <a:r>
              <a:rPr lang="en-US" dirty="0" smtClean="0">
                <a:latin typeface="Times New Roman" panose="02020603050405020304" pitchFamily="18" charset="0"/>
                <a:cs typeface="Times New Roman" panose="02020603050405020304" pitchFamily="18" charset="0"/>
              </a:rPr>
              <a:t>outperform</a:t>
            </a:r>
          </a:p>
          <a:p>
            <a:pPr marL="457200" indent="-457200">
              <a:buAutoNum type="alphaUcPeriod"/>
            </a:pPr>
            <a:r>
              <a:rPr lang="en-US" dirty="0" smtClean="0">
                <a:latin typeface="Times New Roman" panose="02020603050405020304" pitchFamily="18" charset="0"/>
                <a:cs typeface="Times New Roman" panose="02020603050405020304" pitchFamily="18" charset="0"/>
              </a:rPr>
              <a:t>outweigh</a:t>
            </a:r>
          </a:p>
          <a:p>
            <a:pPr marL="457200" indent="-457200">
              <a:buAutoNum type="alphaUcPeriod"/>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18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  Use the fewest words possible.</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When choosing to revise for conciseness, always use the fewest words possible.</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SAT Example:</a:t>
            </a:r>
          </a:p>
          <a:p>
            <a:pPr marL="0" indent="0">
              <a:buNone/>
            </a:pPr>
            <a:r>
              <a:rPr lang="en-US" sz="2000" dirty="0" smtClean="0">
                <a:latin typeface="Times New Roman" panose="02020603050405020304" pitchFamily="18" charset="0"/>
                <a:cs typeface="Times New Roman" panose="02020603050405020304" pitchFamily="18" charset="0"/>
              </a:rPr>
              <a:t>Though the concept remained a local trend at first, International Repair Cafes, all affiliated with the Dutch Repair Café, via its website, have since arisen in France, Germany, South Africa, the United States and other countries </a:t>
            </a:r>
            <a:r>
              <a:rPr lang="en-US" sz="2000" u="sng" dirty="0" smtClean="0">
                <a:latin typeface="Times New Roman" panose="02020603050405020304" pitchFamily="18" charset="0"/>
                <a:cs typeface="Times New Roman" panose="02020603050405020304" pitchFamily="18" charset="0"/>
              </a:rPr>
              <a:t>on top of that</a:t>
            </a:r>
            <a:r>
              <a:rPr lang="en-US" sz="2000" dirty="0" smtClean="0">
                <a:latin typeface="Times New Roman" panose="02020603050405020304" pitchFamily="18" charset="0"/>
                <a:cs typeface="Times New Roman" panose="02020603050405020304" pitchFamily="18" charset="0"/>
              </a:rPr>
              <a:t>.</a:t>
            </a:r>
          </a:p>
          <a:p>
            <a:pPr marL="457200" indent="-457200">
              <a:buAutoNum type="alphaUcPeriod"/>
            </a:pPr>
            <a:r>
              <a:rPr lang="en-US" sz="2000" dirty="0" smtClean="0">
                <a:latin typeface="Times New Roman" panose="02020603050405020304" pitchFamily="18" charset="0"/>
                <a:cs typeface="Times New Roman" panose="02020603050405020304" pitchFamily="18" charset="0"/>
              </a:rPr>
              <a:t>NO CHANGE</a:t>
            </a:r>
          </a:p>
          <a:p>
            <a:pPr marL="457200" indent="-457200">
              <a:buAutoNum type="alphaUcPeriod"/>
            </a:pPr>
            <a:r>
              <a:rPr lang="en-US" sz="2000" dirty="0" smtClean="0">
                <a:latin typeface="Times New Roman" panose="02020603050405020304" pitchFamily="18" charset="0"/>
                <a:cs typeface="Times New Roman" panose="02020603050405020304" pitchFamily="18" charset="0"/>
              </a:rPr>
              <a:t>in addition</a:t>
            </a:r>
          </a:p>
          <a:p>
            <a:pPr marL="457200" indent="-457200">
              <a:buAutoNum type="alphaUcPeriod"/>
            </a:pPr>
            <a:r>
              <a:rPr lang="en-US" sz="2000" dirty="0" smtClean="0">
                <a:latin typeface="Times New Roman" panose="02020603050405020304" pitchFamily="18" charset="0"/>
                <a:cs typeface="Times New Roman" panose="02020603050405020304" pitchFamily="18" charset="0"/>
              </a:rPr>
              <a:t>likewise</a:t>
            </a:r>
          </a:p>
          <a:p>
            <a:pPr marL="457200" indent="-457200">
              <a:buAutoNum type="alphaUcPeriod"/>
            </a:pPr>
            <a:r>
              <a:rPr lang="en-US" sz="2000" dirty="0" smtClean="0">
                <a:latin typeface="Times New Roman" panose="02020603050405020304" pitchFamily="18" charset="0"/>
                <a:cs typeface="Times New Roman" panose="02020603050405020304" pitchFamily="18" charset="0"/>
              </a:rPr>
              <a:t>Delete the underlined portion and end with period.</a:t>
            </a:r>
          </a:p>
          <a:p>
            <a:pPr marL="457200" indent="-457200">
              <a:buAutoNum type="alphaUcPeriod"/>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 Use the correct idiomatic expression.</a:t>
            </a:r>
            <a:endParaRPr lang="en-US" dirty="0"/>
          </a:p>
        </p:txBody>
      </p:sp>
      <p:sp>
        <p:nvSpPr>
          <p:cNvPr id="3" name="Content Placeholder 2"/>
          <p:cNvSpPr>
            <a:spLocks noGrp="1"/>
          </p:cNvSpPr>
          <p:nvPr>
            <p:ph sz="half" idx="1"/>
          </p:nvPr>
        </p:nvSpPr>
        <p:spPr/>
        <p:txBody>
          <a:bodyPr/>
          <a:lstStyle/>
          <a:p>
            <a:r>
              <a:rPr lang="en-US" dirty="0" smtClean="0"/>
              <a:t>After getting suspended, Mike decided to focus </a:t>
            </a:r>
            <a:r>
              <a:rPr lang="en-US" b="1" dirty="0" smtClean="0"/>
              <a:t>at</a:t>
            </a:r>
            <a:r>
              <a:rPr lang="en-US" dirty="0" smtClean="0"/>
              <a:t> improving his behavior.</a:t>
            </a:r>
            <a:endParaRPr lang="en-US" dirty="0"/>
          </a:p>
          <a:p>
            <a:endParaRPr lang="en-US" dirty="0" smtClean="0"/>
          </a:p>
          <a:p>
            <a:r>
              <a:rPr lang="en-US" dirty="0"/>
              <a:t>After getting suspended, Mike decided to focus </a:t>
            </a:r>
            <a:r>
              <a:rPr lang="en-US" b="1" dirty="0" smtClean="0"/>
              <a:t>on </a:t>
            </a:r>
            <a:r>
              <a:rPr lang="en-US" dirty="0"/>
              <a:t>improving his behavior.</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7613" y="1821855"/>
            <a:ext cx="4976812" cy="4230290"/>
          </a:xfrm>
        </p:spPr>
      </p:pic>
    </p:spTree>
    <p:extLst>
      <p:ext uri="{BB962C8B-B14F-4D97-AF65-F5344CB8AC3E}">
        <p14:creationId xmlns:p14="http://schemas.microsoft.com/office/powerpoint/2010/main" val="28982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#4:  Keep the correct verb tense consistent.</a:t>
            </a:r>
            <a:endParaRPr lang="en-US" dirty="0"/>
          </a:p>
        </p:txBody>
      </p:sp>
      <p:sp>
        <p:nvSpPr>
          <p:cNvPr id="3" name="Content Placeholder 2"/>
          <p:cNvSpPr>
            <a:spLocks noGrp="1"/>
          </p:cNvSpPr>
          <p:nvPr>
            <p:ph sz="half" idx="1"/>
          </p:nvPr>
        </p:nvSpPr>
        <p:spPr/>
        <p:txBody>
          <a:bodyPr/>
          <a:lstStyle/>
          <a:p>
            <a:r>
              <a:rPr lang="en-US" dirty="0" smtClean="0"/>
              <a:t>Griffin </a:t>
            </a:r>
            <a:r>
              <a:rPr lang="en-US" b="1" dirty="0" smtClean="0"/>
              <a:t>lives</a:t>
            </a:r>
            <a:r>
              <a:rPr lang="en-US" dirty="0" smtClean="0"/>
              <a:t> in the country.  He </a:t>
            </a:r>
            <a:r>
              <a:rPr lang="en-US" b="1" dirty="0" smtClean="0"/>
              <a:t>enjoyed</a:t>
            </a:r>
            <a:r>
              <a:rPr lang="en-US" dirty="0" smtClean="0"/>
              <a:t> the peace and quiet.</a:t>
            </a:r>
          </a:p>
          <a:p>
            <a:endParaRPr lang="en-US" dirty="0"/>
          </a:p>
          <a:p>
            <a:r>
              <a:rPr lang="en-US" dirty="0" smtClean="0"/>
              <a:t>Last week Joe rented a car and drives to Las Vegas.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7613" y="2631028"/>
            <a:ext cx="4976812" cy="2611943"/>
          </a:xfrm>
        </p:spPr>
      </p:pic>
    </p:spTree>
    <p:extLst>
      <p:ext uri="{BB962C8B-B14F-4D97-AF65-F5344CB8AC3E}">
        <p14:creationId xmlns:p14="http://schemas.microsoft.com/office/powerpoint/2010/main" val="4443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Rule #5:  Surround a nonrestrictive clause or appositive with commas. Do not use commas for essential (restrictive) clauses or phrases.</a:t>
            </a:r>
            <a:endParaRPr lang="en-US" sz="3200" dirty="0"/>
          </a:p>
        </p:txBody>
      </p:sp>
      <p:sp>
        <p:nvSpPr>
          <p:cNvPr id="3" name="Content Placeholder 2"/>
          <p:cNvSpPr>
            <a:spLocks noGrp="1"/>
          </p:cNvSpPr>
          <p:nvPr>
            <p:ph sz="half" idx="1"/>
          </p:nvPr>
        </p:nvSpPr>
        <p:spPr/>
        <p:txBody>
          <a:bodyPr>
            <a:normAutofit lnSpcReduction="10000"/>
          </a:bodyPr>
          <a:lstStyle/>
          <a:p>
            <a:r>
              <a:rPr lang="en-US" dirty="0" smtClean="0"/>
              <a:t>Essential clauses </a:t>
            </a:r>
            <a:r>
              <a:rPr lang="en-US" dirty="0"/>
              <a:t>are necessary to the meaning of the sentence. </a:t>
            </a:r>
            <a:r>
              <a:rPr lang="en-US" b="1" dirty="0"/>
              <a:t>You can’t take a restrictive clause out of a sentence without effectively changing the meaning of the sentence</a:t>
            </a:r>
            <a:r>
              <a:rPr lang="en-US" dirty="0"/>
              <a:t>. Here’s an example:</a:t>
            </a:r>
          </a:p>
          <a:p>
            <a:r>
              <a:rPr lang="en-US" b="1" dirty="0"/>
              <a:t> </a:t>
            </a:r>
            <a:r>
              <a:rPr lang="en-US" dirty="0"/>
              <a:t>Students who read regularly are prepared for the SAT.</a:t>
            </a:r>
          </a:p>
          <a:p>
            <a:endParaRPr lang="en-US" dirty="0"/>
          </a:p>
        </p:txBody>
      </p:sp>
      <p:sp>
        <p:nvSpPr>
          <p:cNvPr id="4" name="Content Placeholder 3"/>
          <p:cNvSpPr>
            <a:spLocks noGrp="1"/>
          </p:cNvSpPr>
          <p:nvPr>
            <p:ph sz="half" idx="2"/>
          </p:nvPr>
        </p:nvSpPr>
        <p:spPr/>
        <p:txBody>
          <a:bodyPr>
            <a:normAutofit lnSpcReduction="10000"/>
          </a:bodyPr>
          <a:lstStyle/>
          <a:p>
            <a:r>
              <a:rPr lang="en-US" b="1" dirty="0"/>
              <a:t>A non-restrictive clause isn't essential to the meaning of the sentence</a:t>
            </a:r>
            <a:r>
              <a:rPr lang="en-US" dirty="0"/>
              <a:t>. If you got rid of the clause, you'd have less information, but the overall meaning of the sentence would remain the same. Here's an example sentence with the non-restrictive clause underlined.</a:t>
            </a:r>
          </a:p>
          <a:p>
            <a:r>
              <a:rPr lang="en-US" dirty="0"/>
              <a:t>Joe’s parents, </a:t>
            </a:r>
            <a:r>
              <a:rPr lang="en-US" u="sng" dirty="0"/>
              <a:t>who constantly call him</a:t>
            </a:r>
            <a:r>
              <a:rPr lang="en-US" dirty="0"/>
              <a:t>, are very overprotective.</a:t>
            </a:r>
          </a:p>
          <a:p>
            <a:endParaRPr lang="en-US" dirty="0"/>
          </a:p>
        </p:txBody>
      </p:sp>
    </p:spTree>
    <p:extLst>
      <p:ext uri="{BB962C8B-B14F-4D97-AF65-F5344CB8AC3E}">
        <p14:creationId xmlns:p14="http://schemas.microsoft.com/office/powerpoint/2010/main" val="427597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purl.org/dc/dcmitype/"/>
    <ds:schemaRef ds:uri="http://purl.org/dc/elements/1.1/"/>
    <ds:schemaRef ds:uri="http://schemas.microsoft.com/office/2006/metadata/properties"/>
    <ds:schemaRef ds:uri="4873beb7-5857-4685-be1f-d57550cc96cc"/>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1805</TotalTime>
  <Words>2345</Words>
  <Application>Microsoft Office PowerPoint</Application>
  <PresentationFormat>Custom</PresentationFormat>
  <Paragraphs>183</Paragraphs>
  <Slides>26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Times New Roman</vt:lpstr>
      <vt:lpstr>Books 16x9</vt:lpstr>
      <vt:lpstr>12 Must-Know SAT Grammar Rules</vt:lpstr>
      <vt:lpstr> Rule #1: Select the best word based on context </vt:lpstr>
      <vt:lpstr>Type #1 HOMOPHONES</vt:lpstr>
      <vt:lpstr>SAT EXAMPLE</vt:lpstr>
      <vt:lpstr>Type #2 RELATED WORDS</vt:lpstr>
      <vt:lpstr>Rule #2:  Use the fewest words possible.</vt:lpstr>
      <vt:lpstr>Rule #3 Use the correct idiomatic expression.</vt:lpstr>
      <vt:lpstr>Rule #4:  Keep the correct verb tense consistent.</vt:lpstr>
      <vt:lpstr>Rule #5:  Surround a nonrestrictive clause or appositive with commas. Do not use commas for essential (restrictive) clauses or phrases.</vt:lpstr>
      <vt:lpstr>PowerPoint Presentation</vt:lpstr>
      <vt:lpstr>Rule #6:  Commas cannot separate two complete thoughts.</vt:lpstr>
      <vt:lpstr>PowerPoint Presentation</vt:lpstr>
      <vt:lpstr>Rule #7: Semicolons separate complete thoughts.</vt:lpstr>
      <vt:lpstr>PowerPoint Presentation</vt:lpstr>
      <vt:lpstr>Rule #8: A colon must come after an independent clause.</vt:lpstr>
      <vt:lpstr>PowerPoint Presentation</vt:lpstr>
      <vt:lpstr>Rule #9:  Use apostrophes to form possessives.</vt:lpstr>
      <vt:lpstr>PowerPoint Presentation</vt:lpstr>
      <vt:lpstr>Rule #10: Subjects and verbs must agree.</vt:lpstr>
      <vt:lpstr>PowerPoint Presentation</vt:lpstr>
      <vt:lpstr>Rule #11: Modifiers must be next to what they are modifying.</vt:lpstr>
      <vt:lpstr>PowerPoint Presentation</vt:lpstr>
      <vt:lpstr>Modifier Practice:</vt:lpstr>
      <vt:lpstr>Rule #12:  Use pronouns that agree with their antecedents.</vt:lpstr>
      <vt:lpstr> Agreement Practice: Correct each of these sentences, if necessary.</vt:lpstr>
      <vt:lpstr> Agreement Practice: Correct each of these sentences, if necessary.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Must-Know SAT Grammar Rules</dc:title>
  <dc:creator>Maloney, Traci</dc:creator>
  <cp:lastModifiedBy>Maloney, Traci</cp:lastModifiedBy>
  <cp:revision>47</cp:revision>
  <dcterms:created xsi:type="dcterms:W3CDTF">2019-01-31T18:20:15Z</dcterms:created>
  <dcterms:modified xsi:type="dcterms:W3CDTF">2020-03-03T00:35:53Z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